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64" r:id="rId2"/>
    <p:sldId id="266" r:id="rId3"/>
    <p:sldId id="268" r:id="rId4"/>
    <p:sldId id="271" r:id="rId5"/>
    <p:sldId id="265" r:id="rId6"/>
    <p:sldId id="270" r:id="rId7"/>
    <p:sldId id="269" r:id="rId8"/>
    <p:sldId id="267" r:id="rId9"/>
    <p:sldId id="260" r:id="rId10"/>
    <p:sldId id="261" r:id="rId11"/>
    <p:sldId id="262" r:id="rId12"/>
    <p:sldId id="272" r:id="rId13"/>
    <p:sldId id="280" r:id="rId14"/>
    <p:sldId id="278" r:id="rId15"/>
    <p:sldId id="273" r:id="rId16"/>
    <p:sldId id="279" r:id="rId17"/>
    <p:sldId id="284" r:id="rId18"/>
    <p:sldId id="281" r:id="rId19"/>
    <p:sldId id="274" r:id="rId20"/>
    <p:sldId id="276" r:id="rId21"/>
    <p:sldId id="257" r:id="rId22"/>
    <p:sldId id="277" r:id="rId23"/>
    <p:sldId id="259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AEEE-0C16-4C2D-850D-B7AC27492A2A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8F1FC7C-8DE7-453B-91F0-C8E7BD14D90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670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AEEE-0C16-4C2D-850D-B7AC27492A2A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FC7C-8DE7-453B-91F0-C8E7BD14D90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97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AEEE-0C16-4C2D-850D-B7AC27492A2A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FC7C-8DE7-453B-91F0-C8E7BD14D90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496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AEEE-0C16-4C2D-850D-B7AC27492A2A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FC7C-8DE7-453B-91F0-C8E7BD14D90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978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AEEE-0C16-4C2D-850D-B7AC27492A2A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FC7C-8DE7-453B-91F0-C8E7BD14D90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168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AEEE-0C16-4C2D-850D-B7AC27492A2A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FC7C-8DE7-453B-91F0-C8E7BD14D90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868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AEEE-0C16-4C2D-850D-B7AC27492A2A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FC7C-8DE7-453B-91F0-C8E7BD14D90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998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AEEE-0C16-4C2D-850D-B7AC27492A2A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FC7C-8DE7-453B-91F0-C8E7BD14D90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97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AEEE-0C16-4C2D-850D-B7AC27492A2A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FC7C-8DE7-453B-91F0-C8E7BD14D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0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AEEE-0C16-4C2D-850D-B7AC27492A2A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FC7C-8DE7-453B-91F0-C8E7BD14D90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23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723AEEE-0C16-4C2D-850D-B7AC27492A2A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FC7C-8DE7-453B-91F0-C8E7BD14D90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16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3AEEE-0C16-4C2D-850D-B7AC27492A2A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8F1FC7C-8DE7-453B-91F0-C8E7BD14D90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810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tif"/><Relationship Id="rId4" Type="http://schemas.openxmlformats.org/officeDocument/2006/relationships/image" Target="../media/image18.t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3697F0-611E-4376-9F92-92CE3ED4C1F9}"/>
              </a:ext>
            </a:extLst>
          </p:cNvPr>
          <p:cNvSpPr txBox="1"/>
          <p:nvPr/>
        </p:nvSpPr>
        <p:spPr>
          <a:xfrm>
            <a:off x="64394" y="2321004"/>
            <a:ext cx="12063211" cy="110799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Classification of the eye in AM/PM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324C33-C047-4B0E-BD93-367DAB411476}"/>
              </a:ext>
            </a:extLst>
          </p:cNvPr>
          <p:cNvSpPr/>
          <p:nvPr/>
        </p:nvSpPr>
        <p:spPr>
          <a:xfrm>
            <a:off x="7297346" y="4577194"/>
            <a:ext cx="482875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-</a:t>
            </a:r>
            <a:r>
              <a:rPr lang="en-US" sz="2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- AKSHAT SUWALKA</a:t>
            </a:r>
          </a:p>
          <a:p>
            <a:pPr algn="ctr"/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</a:t>
            </a:r>
            <a:r>
              <a:rPr lang="en-US" sz="3200" b="1" baseline="300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</a:t>
            </a: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year student</a:t>
            </a:r>
          </a:p>
          <a:p>
            <a:pPr algn="ctr"/>
            <a:r>
              <a:rPr lang="en-US" sz="3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Mechanical Depart</a:t>
            </a: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ment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8C8289-CB90-4275-B4F2-114B7AD5913C}"/>
              </a:ext>
            </a:extLst>
          </p:cNvPr>
          <p:cNvSpPr/>
          <p:nvPr/>
        </p:nvSpPr>
        <p:spPr>
          <a:xfrm>
            <a:off x="65895" y="4577194"/>
            <a:ext cx="4637935" cy="1569660"/>
          </a:xfrm>
          <a:prstGeom prst="rect">
            <a:avLst/>
          </a:prstGeom>
          <a:solidFill>
            <a:srgbClr val="00B05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Supervisor </a:t>
            </a:r>
          </a:p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Prof. Pabitra Mitra</a:t>
            </a:r>
          </a:p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CSE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82A506-3F03-4CEC-B307-A84030B1BDBA}"/>
              </a:ext>
            </a:extLst>
          </p:cNvPr>
          <p:cNvSpPr/>
          <p:nvPr/>
        </p:nvSpPr>
        <p:spPr>
          <a:xfrm>
            <a:off x="4268091" y="249480"/>
            <a:ext cx="2841047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BTP</a:t>
            </a:r>
          </a:p>
        </p:txBody>
      </p:sp>
    </p:spTree>
    <p:extLst>
      <p:ext uri="{BB962C8B-B14F-4D97-AF65-F5344CB8AC3E}">
        <p14:creationId xmlns:p14="http://schemas.microsoft.com/office/powerpoint/2010/main" val="3686478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CB2494-A802-4917-ADFA-C207A3E06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683788"/>
            <a:ext cx="116395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220DF-DDE5-41E0-B077-9FB2AC97C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583574"/>
            <a:ext cx="117062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60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FB6A4-B904-4732-8E5F-2C7CF4F73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83" y="206957"/>
            <a:ext cx="10078857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22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EB9E7C-DF16-495B-AE8E-883074EC0B14}"/>
              </a:ext>
            </a:extLst>
          </p:cNvPr>
          <p:cNvSpPr/>
          <p:nvPr/>
        </p:nvSpPr>
        <p:spPr>
          <a:xfrm>
            <a:off x="1721151" y="2207480"/>
            <a:ext cx="8079671" cy="92333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3">
                    <a:lumMod val="50000"/>
                  </a:schemeClr>
                </a:solidFill>
              </a:rPr>
              <a:t>CNN LSTM</a:t>
            </a:r>
            <a:endParaRPr lang="en-US" sz="5400" b="1" cap="none" spc="0" dirty="0">
              <a:ln/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7148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F1309-5C42-4ED4-855D-41C5EF0893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31"/>
          <a:stretch/>
        </p:blipFill>
        <p:spPr>
          <a:xfrm>
            <a:off x="1126901" y="1314784"/>
            <a:ext cx="9691352" cy="38163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8B9B4D-EEDE-416A-B2A9-BA2043E0D828}"/>
              </a:ext>
            </a:extLst>
          </p:cNvPr>
          <p:cNvSpPr/>
          <p:nvPr/>
        </p:nvSpPr>
        <p:spPr>
          <a:xfrm>
            <a:off x="636632" y="159741"/>
            <a:ext cx="1800494" cy="92333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1492954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C96FD7-F80D-4086-ACE2-CB47306FF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88" y="115642"/>
            <a:ext cx="5741966" cy="5505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E68C79-1CB5-452A-8D3F-A0A9762ED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5" y="720148"/>
            <a:ext cx="1105819" cy="470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28B2D-B6F9-4C21-9E94-CA5FBCB676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4"/>
          <a:stretch/>
        </p:blipFill>
        <p:spPr>
          <a:xfrm>
            <a:off x="2508761" y="694389"/>
            <a:ext cx="1105819" cy="4706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3BECA6-6C43-4F89-9A84-E49EC5F4FB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3" b="25042"/>
          <a:stretch/>
        </p:blipFill>
        <p:spPr>
          <a:xfrm>
            <a:off x="4427857" y="720148"/>
            <a:ext cx="1105818" cy="4622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A41650-CD8D-45CD-A0FD-6EA0CC96913F}"/>
              </a:ext>
            </a:extLst>
          </p:cNvPr>
          <p:cNvSpPr/>
          <p:nvPr/>
        </p:nvSpPr>
        <p:spPr>
          <a:xfrm>
            <a:off x="2089664" y="5395175"/>
            <a:ext cx="656822" cy="154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B4FFA5-8AF4-4FDB-B787-180C53A7F3ED}"/>
              </a:ext>
            </a:extLst>
          </p:cNvPr>
          <p:cNvSpPr/>
          <p:nvPr/>
        </p:nvSpPr>
        <p:spPr>
          <a:xfrm>
            <a:off x="3086056" y="5439715"/>
            <a:ext cx="789904" cy="1545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ADF0A9-4853-4360-9318-0DE9947BBA22}"/>
              </a:ext>
            </a:extLst>
          </p:cNvPr>
          <p:cNvSpPr txBox="1"/>
          <p:nvPr/>
        </p:nvSpPr>
        <p:spPr>
          <a:xfrm>
            <a:off x="2387444" y="532380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      PM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266223-F7F4-4EF2-B332-5099B9627E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7817"/>
            <a:ext cx="6062248" cy="48352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500A15-F333-4D5A-A0CB-0C6C847A0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267" y="720149"/>
            <a:ext cx="1105819" cy="7351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844568-1F7B-4E16-9808-4D5B215647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4"/>
          <a:stretch/>
        </p:blipFill>
        <p:spPr>
          <a:xfrm>
            <a:off x="6060267" y="2147555"/>
            <a:ext cx="1105819" cy="7351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F3DF1A-9D4E-495F-9139-8F7231F2AC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3" b="25042"/>
          <a:stretch/>
        </p:blipFill>
        <p:spPr>
          <a:xfrm>
            <a:off x="6060267" y="4066508"/>
            <a:ext cx="1105818" cy="73516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C49E2A7-2A9C-4191-A653-18C2D1829F45}"/>
              </a:ext>
            </a:extLst>
          </p:cNvPr>
          <p:cNvSpPr/>
          <p:nvPr/>
        </p:nvSpPr>
        <p:spPr>
          <a:xfrm>
            <a:off x="11384924" y="1455312"/>
            <a:ext cx="773324" cy="199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8D6957-222A-4258-B465-76FA8C5B02DB}"/>
              </a:ext>
            </a:extLst>
          </p:cNvPr>
          <p:cNvSpPr/>
          <p:nvPr/>
        </p:nvSpPr>
        <p:spPr>
          <a:xfrm>
            <a:off x="11384924" y="3526664"/>
            <a:ext cx="616388" cy="199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45A604-D670-4B18-A319-6F3D128D2A22}"/>
              </a:ext>
            </a:extLst>
          </p:cNvPr>
          <p:cNvSpPr txBox="1"/>
          <p:nvPr/>
        </p:nvSpPr>
        <p:spPr>
          <a:xfrm>
            <a:off x="11459891" y="1962889"/>
            <a:ext cx="61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45651E-5A84-4030-BAC3-C258D2B53DDD}"/>
              </a:ext>
            </a:extLst>
          </p:cNvPr>
          <p:cNvSpPr txBox="1"/>
          <p:nvPr/>
        </p:nvSpPr>
        <p:spPr>
          <a:xfrm>
            <a:off x="11499125" y="2882718"/>
            <a:ext cx="53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274968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8B871-5FBD-4E43-8400-B259BB90B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14" y="1275178"/>
            <a:ext cx="4532358" cy="32915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5A6500-80D5-4695-9C19-9F75A82CDF07}"/>
              </a:ext>
            </a:extLst>
          </p:cNvPr>
          <p:cNvSpPr txBox="1"/>
          <p:nvPr/>
        </p:nvSpPr>
        <p:spPr>
          <a:xfrm>
            <a:off x="7744595" y="4144451"/>
            <a:ext cx="93576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66.67%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DA8AA-AC46-44FE-A9A2-925BFFA170CD}"/>
              </a:ext>
            </a:extLst>
          </p:cNvPr>
          <p:cNvSpPr txBox="1"/>
          <p:nvPr/>
        </p:nvSpPr>
        <p:spPr>
          <a:xfrm>
            <a:off x="7744595" y="3836674"/>
            <a:ext cx="1178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Accuracy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3ED5FF-CC9D-43EF-955B-8E4F8736744E}"/>
              </a:ext>
            </a:extLst>
          </p:cNvPr>
          <p:cNvSpPr/>
          <p:nvPr/>
        </p:nvSpPr>
        <p:spPr>
          <a:xfrm>
            <a:off x="860612" y="159741"/>
            <a:ext cx="4532358" cy="584775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Results from CNN LSTM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7962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70E755-5335-4236-83D1-AD34C90ECE2C}"/>
              </a:ext>
            </a:extLst>
          </p:cNvPr>
          <p:cNvSpPr/>
          <p:nvPr/>
        </p:nvSpPr>
        <p:spPr>
          <a:xfrm>
            <a:off x="860612" y="159741"/>
            <a:ext cx="4532358" cy="584775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Modified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C6CD-9AE2-49E5-8126-2482EF4AC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109" y="1778760"/>
            <a:ext cx="5760948" cy="1848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0B6DC4-88BF-4A6C-B9FF-AE20BE78A9B2}"/>
              </a:ext>
            </a:extLst>
          </p:cNvPr>
          <p:cNvSpPr txBox="1"/>
          <p:nvPr/>
        </p:nvSpPr>
        <p:spPr>
          <a:xfrm>
            <a:off x="4563413" y="1132429"/>
            <a:ext cx="2704563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Previous approach of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384F5-84A4-4164-8687-AB22029666F2}"/>
              </a:ext>
            </a:extLst>
          </p:cNvPr>
          <p:cNvSpPr txBox="1"/>
          <p:nvPr/>
        </p:nvSpPr>
        <p:spPr>
          <a:xfrm>
            <a:off x="4563413" y="3627100"/>
            <a:ext cx="2704563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approach of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E578E5-D639-4E05-BD98-3E1693457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06" y="4435846"/>
            <a:ext cx="31527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67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EB9E7C-DF16-495B-AE8E-883074EC0B14}"/>
              </a:ext>
            </a:extLst>
          </p:cNvPr>
          <p:cNvSpPr/>
          <p:nvPr/>
        </p:nvSpPr>
        <p:spPr>
          <a:xfrm>
            <a:off x="1961719" y="2253803"/>
            <a:ext cx="8268561" cy="92333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Densenet121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6153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C96304-80EC-42C7-B0DA-284CFB3D5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00" y="3657599"/>
            <a:ext cx="8391283" cy="2131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0540FE-B224-4B8E-9A38-768D655EB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16" y="0"/>
            <a:ext cx="7119670" cy="3657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224499-8F02-4A8F-8E6F-94F416D3D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00" y="4214610"/>
            <a:ext cx="1047482" cy="13233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F0E491-C130-4894-A664-A622011F7B75}"/>
              </a:ext>
            </a:extLst>
          </p:cNvPr>
          <p:cNvSpPr/>
          <p:nvPr/>
        </p:nvSpPr>
        <p:spPr>
          <a:xfrm>
            <a:off x="9118242" y="4723282"/>
            <a:ext cx="476519" cy="260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ADA65-490C-4FE3-8075-406A751F0F53}"/>
              </a:ext>
            </a:extLst>
          </p:cNvPr>
          <p:cNvSpPr txBox="1"/>
          <p:nvPr/>
        </p:nvSpPr>
        <p:spPr>
          <a:xfrm>
            <a:off x="9040968" y="4669037"/>
            <a:ext cx="63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</a:t>
            </a:r>
          </a:p>
        </p:txBody>
      </p:sp>
    </p:spTree>
    <p:extLst>
      <p:ext uri="{BB962C8B-B14F-4D97-AF65-F5344CB8AC3E}">
        <p14:creationId xmlns:p14="http://schemas.microsoft.com/office/powerpoint/2010/main" val="22361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F8EBB-911E-4EA4-B373-DD9E032A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71" y="1170100"/>
            <a:ext cx="4724400" cy="4895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366C3-BBBB-4E6A-A93E-6636C0FD4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025" y="1170100"/>
            <a:ext cx="4724400" cy="48958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42B6CF-E6EB-4FC0-84F4-AB5E33CFE8D8}"/>
              </a:ext>
            </a:extLst>
          </p:cNvPr>
          <p:cNvSpPr/>
          <p:nvPr/>
        </p:nvSpPr>
        <p:spPr>
          <a:xfrm>
            <a:off x="586835" y="0"/>
            <a:ext cx="2904641" cy="92333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3">
                    <a:lumMod val="75000"/>
                  </a:schemeClr>
                </a:solidFill>
                <a:effectLst/>
              </a:rPr>
              <a:t>Raw Data</a:t>
            </a:r>
          </a:p>
        </p:txBody>
      </p:sp>
    </p:spTree>
    <p:extLst>
      <p:ext uri="{BB962C8B-B14F-4D97-AF65-F5344CB8AC3E}">
        <p14:creationId xmlns:p14="http://schemas.microsoft.com/office/powerpoint/2010/main" val="2459581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15D624-0988-4E86-8F26-B70B2189A6C5}"/>
              </a:ext>
            </a:extLst>
          </p:cNvPr>
          <p:cNvSpPr txBox="1"/>
          <p:nvPr/>
        </p:nvSpPr>
        <p:spPr>
          <a:xfrm>
            <a:off x="489397" y="386366"/>
            <a:ext cx="9517487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50000"/>
                  </a:schemeClr>
                </a:solidFill>
              </a:rPr>
              <a:t>Results from the Densenet121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87A7C-E1E5-4B25-BE54-B5CFC6C9E13D}"/>
              </a:ext>
            </a:extLst>
          </p:cNvPr>
          <p:cNvSpPr txBox="1"/>
          <p:nvPr/>
        </p:nvSpPr>
        <p:spPr>
          <a:xfrm>
            <a:off x="5117271" y="4499008"/>
            <a:ext cx="978729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90.9%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D9C31-D2E6-425C-9C4C-3265B5E4E329}"/>
              </a:ext>
            </a:extLst>
          </p:cNvPr>
          <p:cNvSpPr txBox="1"/>
          <p:nvPr/>
        </p:nvSpPr>
        <p:spPr>
          <a:xfrm>
            <a:off x="5054957" y="4129676"/>
            <a:ext cx="117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1C854-24AF-46EE-85EB-0CD89335E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0" t="54462" r="69366" b="21488"/>
          <a:stretch/>
        </p:blipFill>
        <p:spPr>
          <a:xfrm>
            <a:off x="979062" y="2062258"/>
            <a:ext cx="4075895" cy="28984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13741F-3930-42B6-9498-F5DB1B92E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3" t="38304" r="72086" b="27655"/>
          <a:stretch/>
        </p:blipFill>
        <p:spPr>
          <a:xfrm>
            <a:off x="7429164" y="1614994"/>
            <a:ext cx="3930002" cy="362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0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A71D55-F9A4-49EA-BD5F-CB2E2D0A3E76}"/>
              </a:ext>
            </a:extLst>
          </p:cNvPr>
          <p:cNvSpPr txBox="1"/>
          <p:nvPr/>
        </p:nvSpPr>
        <p:spPr>
          <a:xfrm>
            <a:off x="3990303" y="109470"/>
            <a:ext cx="4690057" cy="52322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      K-Fold Cross Validation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75432AE-7B99-4046-8CB0-496722FB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4584" y="2100973"/>
            <a:ext cx="8562845" cy="40036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738EC0-36F4-4416-8520-AA916B89AF96}"/>
              </a:ext>
            </a:extLst>
          </p:cNvPr>
          <p:cNvSpPr txBox="1"/>
          <p:nvPr/>
        </p:nvSpPr>
        <p:spPr>
          <a:xfrm>
            <a:off x="1584101" y="955889"/>
            <a:ext cx="8255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we use?</a:t>
            </a:r>
          </a:p>
          <a:p>
            <a:r>
              <a:rPr lang="en-IN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Cross-validation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is a resampling procedure </a:t>
            </a:r>
            <a:r>
              <a:rPr lang="en-IN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used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to </a:t>
            </a:r>
            <a:r>
              <a:rPr lang="en-I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evaluate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machine learning models on a </a:t>
            </a:r>
            <a:r>
              <a:rPr lang="en-I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limited data sample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96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E21FC6-B7F4-4865-8911-E7716B8FD822}"/>
              </a:ext>
            </a:extLst>
          </p:cNvPr>
          <p:cNvSpPr txBox="1"/>
          <p:nvPr/>
        </p:nvSpPr>
        <p:spPr>
          <a:xfrm>
            <a:off x="1197732" y="1017431"/>
            <a:ext cx="112046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Fold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6A070-5498-4A61-A2DB-639A9C498964}"/>
              </a:ext>
            </a:extLst>
          </p:cNvPr>
          <p:cNvSpPr txBox="1"/>
          <p:nvPr/>
        </p:nvSpPr>
        <p:spPr>
          <a:xfrm>
            <a:off x="3940935" y="206060"/>
            <a:ext cx="3322750" cy="46166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 5-fold Cross Validation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5E23A2-6EB5-400A-9EF6-279299831AC3}"/>
              </a:ext>
            </a:extLst>
          </p:cNvPr>
          <p:cNvSpPr txBox="1"/>
          <p:nvPr/>
        </p:nvSpPr>
        <p:spPr>
          <a:xfrm>
            <a:off x="4655712" y="1017431"/>
            <a:ext cx="112046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Fold =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BBE8D0-E27A-4004-A97E-71A9D729D976}"/>
              </a:ext>
            </a:extLst>
          </p:cNvPr>
          <p:cNvSpPr txBox="1"/>
          <p:nvPr/>
        </p:nvSpPr>
        <p:spPr>
          <a:xfrm>
            <a:off x="8985027" y="1017431"/>
            <a:ext cx="112046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Fold =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AA625-A4A9-493E-9B13-9A23555EAE67}"/>
              </a:ext>
            </a:extLst>
          </p:cNvPr>
          <p:cNvSpPr txBox="1"/>
          <p:nvPr/>
        </p:nvSpPr>
        <p:spPr>
          <a:xfrm>
            <a:off x="3086836" y="3710026"/>
            <a:ext cx="112046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Fold =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A1C0DE-4705-43DE-9E7D-BBB43C8B44D6}"/>
              </a:ext>
            </a:extLst>
          </p:cNvPr>
          <p:cNvSpPr txBox="1"/>
          <p:nvPr/>
        </p:nvSpPr>
        <p:spPr>
          <a:xfrm>
            <a:off x="7059302" y="3692992"/>
            <a:ext cx="112046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Fold = 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6B47FB-7CBE-479C-8F1C-E5648A44A04B}"/>
              </a:ext>
            </a:extLst>
          </p:cNvPr>
          <p:cNvSpPr txBox="1"/>
          <p:nvPr/>
        </p:nvSpPr>
        <p:spPr>
          <a:xfrm>
            <a:off x="6581103" y="2920959"/>
            <a:ext cx="76394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90.0%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E26C4E-79BA-4A9D-AF9F-F0C7B2CA87DB}"/>
              </a:ext>
            </a:extLst>
          </p:cNvPr>
          <p:cNvSpPr txBox="1"/>
          <p:nvPr/>
        </p:nvSpPr>
        <p:spPr>
          <a:xfrm>
            <a:off x="10665484" y="2924048"/>
            <a:ext cx="76394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92.7%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729813-A005-4419-BE36-A52B37D1B0CC}"/>
              </a:ext>
            </a:extLst>
          </p:cNvPr>
          <p:cNvSpPr txBox="1"/>
          <p:nvPr/>
        </p:nvSpPr>
        <p:spPr>
          <a:xfrm>
            <a:off x="4909298" y="5655903"/>
            <a:ext cx="76394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96.6%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6594AF-12D0-4D04-9A5B-E0465EE89B57}"/>
              </a:ext>
            </a:extLst>
          </p:cNvPr>
          <p:cNvSpPr txBox="1"/>
          <p:nvPr/>
        </p:nvSpPr>
        <p:spPr>
          <a:xfrm>
            <a:off x="8914427" y="5591578"/>
            <a:ext cx="76394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95.7%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C636B8-85F1-4FF4-8C41-84C614407580}"/>
              </a:ext>
            </a:extLst>
          </p:cNvPr>
          <p:cNvSpPr txBox="1"/>
          <p:nvPr/>
        </p:nvSpPr>
        <p:spPr>
          <a:xfrm>
            <a:off x="2949462" y="2642725"/>
            <a:ext cx="1178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Accuracy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3089DB-8B0E-44A6-BD1A-9FF98FC6CFD0}"/>
              </a:ext>
            </a:extLst>
          </p:cNvPr>
          <p:cNvSpPr txBox="1"/>
          <p:nvPr/>
        </p:nvSpPr>
        <p:spPr>
          <a:xfrm>
            <a:off x="6501214" y="2640180"/>
            <a:ext cx="1178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Accuracy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2FF26D-C8E7-4A4B-906D-9719360EA461}"/>
              </a:ext>
            </a:extLst>
          </p:cNvPr>
          <p:cNvSpPr txBox="1"/>
          <p:nvPr/>
        </p:nvSpPr>
        <p:spPr>
          <a:xfrm>
            <a:off x="10633157" y="2643496"/>
            <a:ext cx="1178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Accuracy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178662-52BF-4CAE-A948-57C7E0334FED}"/>
              </a:ext>
            </a:extLst>
          </p:cNvPr>
          <p:cNvSpPr txBox="1"/>
          <p:nvPr/>
        </p:nvSpPr>
        <p:spPr>
          <a:xfrm>
            <a:off x="4845323" y="5348126"/>
            <a:ext cx="1178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Accuracy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982E5E-A4D9-4F70-A673-073F64878A32}"/>
              </a:ext>
            </a:extLst>
          </p:cNvPr>
          <p:cNvSpPr txBox="1"/>
          <p:nvPr/>
        </p:nvSpPr>
        <p:spPr>
          <a:xfrm>
            <a:off x="8912749" y="5283154"/>
            <a:ext cx="1178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Accuracy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71A1AE-1D04-4A71-95B7-F6D190DA7A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2" t="34358" r="69142" b="41331"/>
          <a:stretch/>
        </p:blipFill>
        <p:spPr>
          <a:xfrm>
            <a:off x="4023743" y="1509116"/>
            <a:ext cx="2575841" cy="1781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C5DA10-22BA-49BD-A260-8FB54AB13F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5" t="55585" r="72797" b="20822"/>
          <a:stretch/>
        </p:blipFill>
        <p:spPr>
          <a:xfrm>
            <a:off x="8041153" y="1458511"/>
            <a:ext cx="2575841" cy="18764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56362F-B224-4568-B0D4-A9F1294D2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58845" r="69133" b="17513"/>
          <a:stretch/>
        </p:blipFill>
        <p:spPr>
          <a:xfrm>
            <a:off x="2265005" y="4235041"/>
            <a:ext cx="2609850" cy="17828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E9483C-A33A-439A-ABA4-E4B1CEC514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1" t="51978" r="69745" b="25058"/>
          <a:stretch/>
        </p:blipFill>
        <p:spPr>
          <a:xfrm>
            <a:off x="6458152" y="4235041"/>
            <a:ext cx="2466270" cy="17282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5F45D33-7009-47CE-A564-F1C5C953D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89" y="1509116"/>
            <a:ext cx="2505075" cy="17621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1B4390B-49CE-4EAD-93CA-A6535C920666}"/>
              </a:ext>
            </a:extLst>
          </p:cNvPr>
          <p:cNvSpPr txBox="1"/>
          <p:nvPr/>
        </p:nvSpPr>
        <p:spPr>
          <a:xfrm>
            <a:off x="2963264" y="2935731"/>
            <a:ext cx="76394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92.4%</a:t>
            </a:r>
          </a:p>
        </p:txBody>
      </p:sp>
    </p:spTree>
    <p:extLst>
      <p:ext uri="{BB962C8B-B14F-4D97-AF65-F5344CB8AC3E}">
        <p14:creationId xmlns:p14="http://schemas.microsoft.com/office/powerpoint/2010/main" val="1564878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4A24A-ED34-4DB3-BB24-A0DB9C908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38" y="1341129"/>
            <a:ext cx="4911949" cy="4591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816E93-E60A-4182-A286-28ED4175FBE9}"/>
              </a:ext>
            </a:extLst>
          </p:cNvPr>
          <p:cNvSpPr txBox="1"/>
          <p:nvPr/>
        </p:nvSpPr>
        <p:spPr>
          <a:xfrm>
            <a:off x="1867436" y="399207"/>
            <a:ext cx="7830355" cy="461665"/>
          </a:xfrm>
          <a:prstGeom prst="rect">
            <a:avLst/>
          </a:prstGeom>
          <a:solidFill>
            <a:srgbClr val="92D050"/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Confusion Matrix of one of the Fold in the Cross Validation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550D6-21FF-4EB3-A7C7-0CAD1B80825A}"/>
              </a:ext>
            </a:extLst>
          </p:cNvPr>
          <p:cNvSpPr txBox="1"/>
          <p:nvPr/>
        </p:nvSpPr>
        <p:spPr>
          <a:xfrm>
            <a:off x="8641723" y="5355065"/>
            <a:ext cx="77273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95.7%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C349B-459C-4872-98F0-8F8C9BC47DAE}"/>
              </a:ext>
            </a:extLst>
          </p:cNvPr>
          <p:cNvSpPr txBox="1"/>
          <p:nvPr/>
        </p:nvSpPr>
        <p:spPr>
          <a:xfrm>
            <a:off x="8518903" y="5047288"/>
            <a:ext cx="1178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2160955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4D4FB2-1E18-4785-9033-D6A672A52AB6}"/>
              </a:ext>
            </a:extLst>
          </p:cNvPr>
          <p:cNvSpPr/>
          <p:nvPr/>
        </p:nvSpPr>
        <p:spPr>
          <a:xfrm>
            <a:off x="381294" y="293550"/>
            <a:ext cx="5714706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Links 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of </a:t>
            </a:r>
            <a:r>
              <a:rPr lang="en-US" sz="54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my code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A80F0-7FF5-4952-A7B3-DC4E462A66E7}"/>
              </a:ext>
            </a:extLst>
          </p:cNvPr>
          <p:cNvSpPr txBox="1"/>
          <p:nvPr/>
        </p:nvSpPr>
        <p:spPr>
          <a:xfrm>
            <a:off x="1004552" y="2279561"/>
            <a:ext cx="493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https://colab.research.google.com/drive/1Apx274ciDIXn-gDGNVTxLdnb-qPCcjMy?usp=sharing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37076-B584-46B8-8229-8640A34D64D9}"/>
              </a:ext>
            </a:extLst>
          </p:cNvPr>
          <p:cNvSpPr txBox="1"/>
          <p:nvPr/>
        </p:nvSpPr>
        <p:spPr>
          <a:xfrm>
            <a:off x="901131" y="3573854"/>
            <a:ext cx="4675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https://colab.research.google.com/drive/1RNQ9mow1cilDkfWTCOcYXeM8xQU1mcH2?usp=sharing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24B84-9225-4B00-AFC9-98030065BD52}"/>
              </a:ext>
            </a:extLst>
          </p:cNvPr>
          <p:cNvSpPr txBox="1"/>
          <p:nvPr/>
        </p:nvSpPr>
        <p:spPr>
          <a:xfrm>
            <a:off x="1004552" y="4984124"/>
            <a:ext cx="4198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https://colab.research.google.com/drive/1ME5mlel_QZGClIBAsMaM0TBu-ydZIljg?usp=sharing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FDC560-71F6-405F-AFD6-BAE68CAC1A2C}"/>
              </a:ext>
            </a:extLst>
          </p:cNvPr>
          <p:cNvSpPr/>
          <p:nvPr/>
        </p:nvSpPr>
        <p:spPr>
          <a:xfrm>
            <a:off x="901131" y="1864842"/>
            <a:ext cx="3262433" cy="400110"/>
          </a:xfrm>
          <a:prstGeom prst="rect">
            <a:avLst/>
          </a:prstGeom>
          <a:solidFill>
            <a:srgbClr val="92D05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 in Fastai of CNN LSTM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427442-05D3-40A5-BDA2-547D2CC9F7BA}"/>
              </a:ext>
            </a:extLst>
          </p:cNvPr>
          <p:cNvSpPr/>
          <p:nvPr/>
        </p:nvSpPr>
        <p:spPr>
          <a:xfrm>
            <a:off x="901131" y="3212777"/>
            <a:ext cx="3804952" cy="400110"/>
          </a:xfrm>
          <a:prstGeom prst="rect">
            <a:avLst/>
          </a:prstGeom>
          <a:solidFill>
            <a:srgbClr val="92D05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 in Tensorflow of CNN LSTM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DF246C-BD73-407D-A837-49618F1CCCED}"/>
              </a:ext>
            </a:extLst>
          </p:cNvPr>
          <p:cNvSpPr/>
          <p:nvPr/>
        </p:nvSpPr>
        <p:spPr>
          <a:xfrm>
            <a:off x="901131" y="4559847"/>
            <a:ext cx="3400290" cy="400110"/>
          </a:xfrm>
          <a:prstGeom prst="rect">
            <a:avLst/>
          </a:prstGeom>
          <a:solidFill>
            <a:srgbClr val="92D05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 in Fastai of Densenet121</a:t>
            </a:r>
          </a:p>
        </p:txBody>
      </p:sp>
    </p:spTree>
    <p:extLst>
      <p:ext uri="{BB962C8B-B14F-4D97-AF65-F5344CB8AC3E}">
        <p14:creationId xmlns:p14="http://schemas.microsoft.com/office/powerpoint/2010/main" val="3510960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7EBE8F-0CA2-40C4-AA3D-EA272F244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92" y="180305"/>
            <a:ext cx="8558012" cy="57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27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A5B12-32BB-44D9-BB80-B1E7972DB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04" y="0"/>
            <a:ext cx="8951354" cy="596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45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A9B34-845F-44FD-8446-27DF391DB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3" y="114032"/>
            <a:ext cx="4724400" cy="567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8CBA4C-3752-4767-ABAB-01BCF784D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032"/>
            <a:ext cx="47244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56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BC2B72-916D-4B7F-BEA3-C4B87B210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78" y="167424"/>
            <a:ext cx="8410441" cy="560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33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95C25-6B5B-4CFF-A592-8141A735A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51" y="0"/>
            <a:ext cx="8680897" cy="57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5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53952-476D-4BF7-947B-EAF31FD39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94" y="141668"/>
            <a:ext cx="8809686" cy="587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1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3DE8CE-0829-4CD1-BA82-DD5F261F6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160843"/>
            <a:ext cx="11715750" cy="4819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14109A-1069-47C5-A9FE-B0015FA03E3A}"/>
              </a:ext>
            </a:extLst>
          </p:cNvPr>
          <p:cNvSpPr txBox="1"/>
          <p:nvPr/>
        </p:nvSpPr>
        <p:spPr>
          <a:xfrm>
            <a:off x="901521" y="193183"/>
            <a:ext cx="8577330" cy="769441"/>
          </a:xfrm>
          <a:prstGeom prst="rect">
            <a:avLst/>
          </a:prstGeom>
          <a:solidFill>
            <a:srgbClr val="FFC000"/>
          </a:solidFill>
          <a:ln>
            <a:solidFill>
              <a:srgbClr val="00B0F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3">
                    <a:lumMod val="75000"/>
                  </a:schemeClr>
                </a:solidFill>
              </a:rPr>
              <a:t>Data after extracting its useful part</a:t>
            </a:r>
          </a:p>
        </p:txBody>
      </p:sp>
    </p:spTree>
    <p:extLst>
      <p:ext uri="{BB962C8B-B14F-4D97-AF65-F5344CB8AC3E}">
        <p14:creationId xmlns:p14="http://schemas.microsoft.com/office/powerpoint/2010/main" val="212481209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971</TotalTime>
  <Words>213</Words>
  <Application>Microsoft Office PowerPoint</Application>
  <PresentationFormat>Widescreen</PresentationFormat>
  <Paragraphs>55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Arial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Akshat Suwalka</dc:creator>
  <cp:lastModifiedBy>Akshat Suwalka</cp:lastModifiedBy>
  <cp:revision>40</cp:revision>
  <dcterms:created xsi:type="dcterms:W3CDTF">2020-09-04T03:43:12Z</dcterms:created>
  <dcterms:modified xsi:type="dcterms:W3CDTF">2020-11-21T15:21:59Z</dcterms:modified>
</cp:coreProperties>
</file>